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ustom.xml" ContentType="application/vnd.openxmlformats-officedocument.custom-propertie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Default Extension="tiff" ContentType="image/tiff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94" r:id="rId3"/>
    <p:sldId id="295" r:id="rId4"/>
    <p:sldId id="304" r:id="rId5"/>
    <p:sldId id="303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319" r:id="rId20"/>
    <p:sldId id="318" r:id="rId21"/>
    <p:sldId id="320" r:id="rId22"/>
    <p:sldId id="321" r:id="rId23"/>
    <p:sldId id="322" r:id="rId24"/>
    <p:sldId id="323" r:id="rId25"/>
    <p:sldId id="324" r:id="rId26"/>
    <p:sldId id="325" r:id="rId27"/>
    <p:sldId id="326" r:id="rId28"/>
    <p:sldId id="327" r:id="rId29"/>
    <p:sldId id="328" r:id="rId30"/>
    <p:sldId id="329" r:id="rId31"/>
    <p:sldId id="330" r:id="rId32"/>
    <p:sldId id="276" r:id="rId33"/>
  </p:sldIdLst>
  <p:sldSz cx="24384000" cy="13716000"/>
  <p:notesSz cx="6858000" cy="9144000"/>
  <p:defaultTextStyle>
    <a:defPPr>
      <a:defRPr lang="zh-CN"/>
    </a:defPPr>
    <a:lvl1pPr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1pPr>
    <a:lvl2pPr marL="457200" indent="-2286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2pPr>
    <a:lvl3pPr marL="914400" indent="-4572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3pPr>
    <a:lvl4pPr marL="1371600" indent="-6858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4pPr>
    <a:lvl5pPr marL="1828800" indent="-914400" algn="l" defTabSz="825500" rtl="0" fontAlgn="base">
      <a:spcBef>
        <a:spcPct val="0"/>
      </a:spcBef>
      <a:spcAft>
        <a:spcPct val="0"/>
      </a:spcAft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Arial" charset="0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  <p:clrMru>
    <a:srgbClr val="FF0000"/>
  </p:clrMru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8" autoAdjust="0"/>
    <p:restoredTop sz="94118" autoAdjust="0"/>
  </p:normalViewPr>
  <p:slideViewPr>
    <p:cSldViewPr>
      <p:cViewPr varScale="1">
        <p:scale>
          <a:sx n="37" d="100"/>
          <a:sy n="37" d="100"/>
        </p:scale>
        <p:origin x="-282" y="-138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hape 116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15363" name="Shape 117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>
              <a:sym typeface="Helvetica Neue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945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789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993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19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403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608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813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017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22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427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632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15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5837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041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246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451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656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6861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065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27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47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768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35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56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765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969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174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379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584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solidFill>
                <a:srgbClr val="53585F"/>
              </a:solidFill>
              <a:sym typeface="Helvetica Light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1C7427-AE78-4F01-9344-B258D6589F5D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EE7D63-657C-418F-8BF8-BE536367134C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A0C35D-D32A-4AA7-809B-5B02BB460CC5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8C5EC8-69D8-424F-999F-57A5C52A9DD7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90F5E5-25FC-4AA9-A6D2-36C01CB7325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68B547-4DE5-43C4-8626-E7F8018EFA8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E3B354-709E-47A1-A710-B3BD9CE0A1F1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9E8721-0E3F-479F-A343-7C4D85F890B1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B9B268-5648-40C2-876F-0DF43C5F12D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0BE89E-C422-4AC0-9305-BC1FBEE7DE7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D31659-7FE6-4335-83A1-02D6E82E4086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3" name="Shape 4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8B4F94-FDC9-4B06-96C5-1671B16C8F8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Helvetica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3ECE3D-D286-4975-8EEE-EF92FAFAC0D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hape 2"/>
          <p:cNvSpPr>
            <a:spLocks noGrp="1"/>
          </p:cNvSpPr>
          <p:nvPr>
            <p:ph type="title"/>
          </p:nvPr>
        </p:nvSpPr>
        <p:spPr bwMode="auto">
          <a:xfrm>
            <a:off x="1689100" y="952500"/>
            <a:ext cx="21005800" cy="228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标题文本</a:t>
            </a:r>
          </a:p>
        </p:txBody>
      </p:sp>
      <p:sp>
        <p:nvSpPr>
          <p:cNvPr id="1027" name="Shape 3"/>
          <p:cNvSpPr>
            <a:spLocks noGrp="1"/>
          </p:cNvSpPr>
          <p:nvPr>
            <p:ph type="body" idx="1"/>
          </p:nvPr>
        </p:nvSpPr>
        <p:spPr bwMode="auto">
          <a:xfrm>
            <a:off x="1689100" y="3238500"/>
            <a:ext cx="21005800" cy="92075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1</a:t>
            </a:r>
          </a:p>
          <a:p>
            <a:pPr lvl="1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2</a:t>
            </a:r>
          </a:p>
          <a:p>
            <a:pPr lvl="2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3</a:t>
            </a:r>
          </a:p>
          <a:p>
            <a:pPr lvl="3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4</a:t>
            </a:r>
          </a:p>
          <a:p>
            <a:pPr lvl="4"/>
            <a:r>
              <a:rPr lang="zh-CN" altLang="en-US" smtClean="0">
                <a:sym typeface="Helvetica Light"/>
              </a:rPr>
              <a:t>正文级别 </a:t>
            </a:r>
            <a:r>
              <a:rPr lang="en-US" altLang="zh-CN" smtClean="0">
                <a:sym typeface="Helvetica Light"/>
              </a:rPr>
              <a:t>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31650" y="13081000"/>
            <a:ext cx="506413" cy="46672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fontAlgn="auto" hangingPunct="0">
              <a:spcBef>
                <a:spcPts val="0"/>
              </a:spcBef>
              <a:spcAft>
                <a:spcPts val="0"/>
              </a:spcAft>
              <a:defRPr sz="2400" ker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AE9EA56-EB6F-414D-87C8-97313DD2BAA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1pPr>
      <a:lvl2pPr marL="127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2pPr>
      <a:lvl3pPr marL="190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3pPr>
      <a:lvl4pPr marL="2540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4pPr>
      <a:lvl5pPr marL="3175000" indent="-635000" algn="l" defTabSz="825500" rtl="0" eaLnBrk="0" fontAlgn="base" hangingPunct="0">
        <a:spcBef>
          <a:spcPts val="5900"/>
        </a:spcBef>
        <a:spcAft>
          <a:spcPct val="0"/>
        </a:spcAft>
        <a:buSzPct val="75000"/>
        <a:buChar char="•"/>
        <a:defRPr sz="5200">
          <a:solidFill>
            <a:srgbClr val="000000"/>
          </a:solidFill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jpeg"/><Relationship Id="rId4" Type="http://schemas.openxmlformats.org/officeDocument/2006/relationships/image" Target="../media/image7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jpeg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8575" y="-171450"/>
            <a:ext cx="24441150" cy="152749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6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05250" y="-1947863"/>
            <a:ext cx="21518563" cy="161115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7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346200" y="-428625"/>
            <a:ext cx="11014075" cy="14971713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6388" name="pasted-image.tif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77088" y="10466388"/>
            <a:ext cx="3208337" cy="21145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89" name="Shape 123"/>
          <p:cNvSpPr>
            <a:spLocks noChangeArrowheads="1"/>
          </p:cNvSpPr>
          <p:nvPr/>
        </p:nvSpPr>
        <p:spPr bwMode="auto">
          <a:xfrm>
            <a:off x="5135563" y="4589463"/>
            <a:ext cx="8202612" cy="13509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en-US" altLang="zh-CN" sz="8200">
                <a:solidFill>
                  <a:srgbClr val="FFFFFF"/>
                </a:solidFill>
                <a:latin typeface="Helvetica Light"/>
              </a:rPr>
              <a:t>HTML event</a:t>
            </a:r>
            <a:r>
              <a:rPr lang="zh-CN" altLang="en-US" sz="8200">
                <a:solidFill>
                  <a:srgbClr val="FFFFFF"/>
                </a:solidFill>
                <a:latin typeface="Helvetica Light"/>
              </a:rPr>
              <a:t>事件</a:t>
            </a:r>
          </a:p>
        </p:txBody>
      </p:sp>
      <p:pic>
        <p:nvPicPr>
          <p:cNvPr id="16390" name="pasted-image.tif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06550" y="3905250"/>
            <a:ext cx="18000663" cy="359568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6391" name="Shape 125"/>
          <p:cNvSpPr>
            <a:spLocks noChangeArrowheads="1"/>
          </p:cNvSpPr>
          <p:nvPr/>
        </p:nvSpPr>
        <p:spPr bwMode="auto">
          <a:xfrm>
            <a:off x="5145088" y="6011863"/>
            <a:ext cx="7620000" cy="80962"/>
          </a:xfrm>
          <a:prstGeom prst="rect">
            <a:avLst/>
          </a:prstGeom>
          <a:solidFill>
            <a:srgbClr val="FFFFFF"/>
          </a:solidFill>
          <a:ln w="12700">
            <a:noFill/>
            <a:miter lim="400000"/>
            <a:headEnd/>
            <a:tailEnd/>
          </a:ln>
        </p:spPr>
        <p:txBody>
          <a:bodyPr lIns="50800" tIns="50800" rIns="50800" bIns="50800" anchor="ctr"/>
          <a:lstStyle/>
          <a:p>
            <a:pPr algn="ctr" hangingPunct="0"/>
            <a:endParaRPr lang="zh-CN" altLang="en-US" sz="3200">
              <a:solidFill>
                <a:srgbClr val="FFFFFF"/>
              </a:solidFill>
              <a:latin typeface="Helvetica Light"/>
            </a:endParaRPr>
          </a:p>
        </p:txBody>
      </p:sp>
      <p:sp>
        <p:nvSpPr>
          <p:cNvPr id="16392" name="Shape 126"/>
          <p:cNvSpPr>
            <a:spLocks noChangeArrowheads="1"/>
          </p:cNvSpPr>
          <p:nvPr/>
        </p:nvSpPr>
        <p:spPr bwMode="auto">
          <a:xfrm>
            <a:off x="5426075" y="6380163"/>
            <a:ext cx="2552700" cy="706437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wrap="none" lIns="50800" tIns="50800" rIns="50800" bIns="50800" anchor="ctr">
            <a:spAutoFit/>
          </a:bodyPr>
          <a:lstStyle/>
          <a:p>
            <a:pPr hangingPunct="0"/>
            <a:r>
              <a:rPr lang="zh-CN" altLang="en-US" sz="4800">
                <a:solidFill>
                  <a:srgbClr val="FFFFFF"/>
                </a:solidFill>
                <a:latin typeface="Helvetica Light"/>
              </a:rPr>
              <a:t>课程介绍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277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2771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618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事件的移除方式：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.setAttribute('on+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事件名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null);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eg:d1.setAttribute('onclick',null);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事件缺陷：耦合性太强了，修改一处另一处也要修改。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               当函数没有加载成功时，用户去触发事件，则会报错。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练习：通过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事件方式，给一个按钮添加点击事件。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481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4819" name="Text Box 8"/>
          <p:cNvSpPr txBox="1">
            <a:spLocks noChangeArrowheads="1"/>
          </p:cNvSpPr>
          <p:nvPr/>
        </p:nvSpPr>
        <p:spPr bwMode="auto">
          <a:xfrm>
            <a:off x="2235200" y="3617913"/>
            <a:ext cx="21261388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脚本中，直接通过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【on+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事件名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方式绑定的事件称为是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语法：元素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.on+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事件名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= function(){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需要执行的语句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;}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btn.onclick = function () {console.log(‘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按钮被点击’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);};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：以冒泡机制来处理事件，不存在兼容的问题</a:t>
            </a:r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34820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41751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DOM0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686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6867" name="Text Box 8"/>
          <p:cNvSpPr txBox="1">
            <a:spLocks noChangeArrowheads="1"/>
          </p:cNvSpPr>
          <p:nvPr/>
        </p:nvSpPr>
        <p:spPr bwMode="auto">
          <a:xfrm>
            <a:off x="2235200" y="3041650"/>
            <a:ext cx="21261388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级事件的移除方式：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 on+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事件名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=null;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eg:btn.onclick=null;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级事件缺陷：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一次只能绑定一个触发函数。如果同时绑定多个触发函数，则以最后一个为准。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btn.onclick = function () {console.log(‘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按钮被点击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11111’);};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btn.onclick = function () {console.log(‘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按钮被点击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22222’);};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btn.onclick = function () {console.log(‘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按钮被点击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66666’);};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点击按钮触发函数是最后一个，输出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66666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练习：通过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级事件方式，给一个按钮添加点击事件。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891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8915" name="Text Box 8"/>
          <p:cNvSpPr txBox="1">
            <a:spLocks noChangeArrowheads="1"/>
          </p:cNvSpPr>
          <p:nvPr/>
        </p:nvSpPr>
        <p:spPr bwMode="auto">
          <a:xfrm>
            <a:off x="2235200" y="3617913"/>
            <a:ext cx="21261388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脚本中，通过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addEventListener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函数绑定的事件称为是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.addEventListener(type,listener,useCapture)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type: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事件类型。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没有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！没有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！没有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		listener: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监听函数，绑定的函数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useCapture: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是否使用捕获机制。如果不写，默认值为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false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			false: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冒泡机制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true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：捕获机制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注意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:DOM2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级事件可以绑定多个函数，执行顺序按照函数书写的顺序。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btn.addEventListener('click',function() {console.log('d2');},true);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btn.addEventListener('click',function() {console.log('d22');},true);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上述代码表示给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btn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节点添加了两个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级点击事件。事件传递采用事件捕获方式传递。</a:t>
            </a:r>
          </a:p>
        </p:txBody>
      </p:sp>
      <p:sp>
        <p:nvSpPr>
          <p:cNvPr id="38916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41751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2.3 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096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0963" name="Text Box 8"/>
          <p:cNvSpPr txBox="1">
            <a:spLocks noChangeArrowheads="1"/>
          </p:cNvSpPr>
          <p:nvPr/>
        </p:nvSpPr>
        <p:spPr bwMode="auto">
          <a:xfrm>
            <a:off x="2235200" y="2735263"/>
            <a:ext cx="21261388" cy="1045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级事件的移除方式：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node.removeEventListener(type,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外部函数名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,useCapture)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eg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btn.removeEventListener('click',test,true);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级事件中如果绑定函数为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匿名函数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则无法删除。能够删除的只能是外部函数。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绑定匿名函数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d1.removeEventListener(‘click’,function () {console.log(‘d1’);},true);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//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绑定外部函数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function test() {console.log('d1');}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d1.addEventListener('click',test,true);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d1.removeEventListener('click',test,true);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：第三个参数默认可以不写，默认是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false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。但是如果删除的是捕获事件，则必须写为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true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才可以。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练习：通过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级事件方式，给一个按钮添加点击事件。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301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3011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en-US" altLang="zh-CN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浏览器中的</a:t>
            </a:r>
            <a:r>
              <a:rPr lang="en-US" altLang="zh-CN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事件绑定</a:t>
            </a:r>
            <a:r>
              <a:rPr lang="en-US" altLang="zh-CN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</p:txBody>
      </p:sp>
      <p:sp>
        <p:nvSpPr>
          <p:cNvPr id="43012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事件处理程序：等同于非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(2)DOM0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级事件：等同于非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级事件：</a:t>
            </a:r>
          </a:p>
        </p:txBody>
      </p:sp>
      <p:sp>
        <p:nvSpPr>
          <p:cNvPr id="43013" name="Text Box 8"/>
          <p:cNvSpPr txBox="1">
            <a:spLocks noChangeArrowheads="1"/>
          </p:cNvSpPr>
          <p:nvPr/>
        </p:nvSpPr>
        <p:spPr bwMode="auto">
          <a:xfrm>
            <a:off x="2327275" y="6092825"/>
            <a:ext cx="21261388" cy="740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脚本中，通过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attachEvent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函数绑定事件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.attachEvent(type,listener)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type: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事件类型。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！有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！有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		listener: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监听函数，绑定的函数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		注意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如果绑定多个函数，按照函数书写的倒叙执行。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btn.attachEvent("onclick",function () {alert(111);}				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btn.attachEvent("onclick",function () {alert(222);}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上述代码表示给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btn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节点添加了两个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级点击事件。先执行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222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，再执行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111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505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5059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679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级事件的移除方式：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.detachEvent(type,listener)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eg: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function test() {alert(111);}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d1.attachEvent("onclick",test);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d1.detachEvent('onclick',test);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：匿名函数无法被移除。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练习：在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浏览器下，通过三种事件绑定方式，分别给一个按钮添加点击事件。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710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7107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解决浏览器中关于</a:t>
            </a:r>
            <a:r>
              <a:rPr lang="en-US" altLang="zh-CN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事件绑定</a:t>
            </a:r>
            <a:r>
              <a:rPr lang="en-US" altLang="zh-CN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兼容性问题</a:t>
            </a:r>
          </a:p>
        </p:txBody>
      </p:sp>
      <p:sp>
        <p:nvSpPr>
          <p:cNvPr id="47108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由于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浏览器中的事件绑定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浏览器中的事件绑定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方式方法都有所不同。所以单一的某种函数都不能完美解决不同浏览器下的方法绑定问题。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那么我们又应该如何面对在不同浏览器下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事件绑定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这个问题的解决方案呢？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以下为解决方案的思路。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绑定事件时：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如果能使用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addEventListener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方法绑定的，就采用本方法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否则采用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attachEvent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方法绑定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解绑事件时：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如果能采用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addEventListener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方法绑定的，就采用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removeEventListener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方法解绑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否则采用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detachEvent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方法解绑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4915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49155" name="Text Box 8"/>
          <p:cNvSpPr txBox="1">
            <a:spLocks noChangeArrowheads="1"/>
          </p:cNvSpPr>
          <p:nvPr/>
        </p:nvSpPr>
        <p:spPr bwMode="auto">
          <a:xfrm>
            <a:off x="1751013" y="2259013"/>
            <a:ext cx="20666075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Event =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addEvent: function (ele, type, handler) 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if (ele.addEventListener)	{ele.addEventListener(type, handler);}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else if (ele.attachEvent) 	{ele.attachEvent('on' + type, handler);}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else {ele['on' + type] = handler;}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},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removeEvent: function (ele, type, handler) {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if (ele.addEventListener) 	{ele.removeEventListener(type, handler);}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else if (ele.attachEvent) 	{ele.detachEvent('on' + type, handler);}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else {ele['on' + type] = null;}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};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function test() {alert('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点击事件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');}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Event.addEvent(document.querySelector('div'), 'click', test);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120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1203" name="Text Box 8"/>
          <p:cNvSpPr txBox="1">
            <a:spLocks noChangeArrowheads="1"/>
          </p:cNvSpPr>
          <p:nvPr/>
        </p:nvSpPr>
        <p:spPr bwMode="auto">
          <a:xfrm>
            <a:off x="1751013" y="5368925"/>
            <a:ext cx="20666075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练习：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实现一个能够解决浏览器兼容性的事件绑定模块。要求能够解决事件捕获和事件冒泡的问题。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asted-image.tif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7410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7411" name="Text Box 7"/>
          <p:cNvSpPr txBox="1">
            <a:spLocks noChangeArrowheads="1"/>
          </p:cNvSpPr>
          <p:nvPr/>
        </p:nvSpPr>
        <p:spPr bwMode="auto">
          <a:xfrm>
            <a:off x="2903538" y="2149475"/>
            <a:ext cx="3816350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>
                <a:solidFill>
                  <a:schemeClr val="tx2"/>
                </a:solidFill>
                <a:ea typeface="微软雅黑" pitchFamily="34" charset="-122"/>
              </a:rPr>
              <a:t>课程大纲</a:t>
            </a:r>
          </a:p>
        </p:txBody>
      </p:sp>
      <p:sp>
        <p:nvSpPr>
          <p:cNvPr id="17412" name="Text Box 8"/>
          <p:cNvSpPr txBox="1">
            <a:spLocks noChangeArrowheads="1"/>
          </p:cNvSpPr>
          <p:nvPr/>
        </p:nvSpPr>
        <p:spPr bwMode="auto">
          <a:xfrm>
            <a:off x="5567363" y="3762375"/>
            <a:ext cx="12774612" cy="466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事件概述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非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浏览器中的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事件绑定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3.IE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浏览器中的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事件绑定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解决浏览器中关于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事件绑定</a:t>
            </a:r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兼容性问题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鼠标事件</a:t>
            </a:r>
          </a:p>
          <a:p>
            <a:pPr defTabSz="914400"/>
            <a:r>
              <a:rPr lang="en-US" altLang="zh-CN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6.</a:t>
            </a:r>
            <a:r>
              <a:rPr lang="zh-CN" altLang="en-US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文档事件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4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325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3251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鼠标事件</a:t>
            </a:r>
          </a:p>
        </p:txBody>
      </p:sp>
      <p:sp>
        <p:nvSpPr>
          <p:cNvPr id="53252" name="Text Box 8"/>
          <p:cNvSpPr txBox="1">
            <a:spLocks noChangeArrowheads="1"/>
          </p:cNvSpPr>
          <p:nvPr/>
        </p:nvSpPr>
        <p:spPr bwMode="auto">
          <a:xfrm>
            <a:off x="2111375" y="4410075"/>
            <a:ext cx="21261388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鼠标事件类型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鼠标事件原则</a:t>
            </a:r>
          </a:p>
        </p:txBody>
      </p:sp>
      <p:sp>
        <p:nvSpPr>
          <p:cNvPr id="53253" name="Text Box 9"/>
          <p:cNvSpPr txBox="1">
            <a:spLocks noChangeArrowheads="1"/>
          </p:cNvSpPr>
          <p:nvPr/>
        </p:nvSpPr>
        <p:spPr bwMode="auto">
          <a:xfrm>
            <a:off x="2182813" y="3708400"/>
            <a:ext cx="1630203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鼠标事件是指通过鼠标一系列操作（如进入，点击等）来触发的事件。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529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5299" name="Text Box 8"/>
          <p:cNvSpPr txBox="1">
            <a:spLocks noChangeArrowheads="1"/>
          </p:cNvSpPr>
          <p:nvPr/>
        </p:nvSpPr>
        <p:spPr bwMode="auto">
          <a:xfrm>
            <a:off x="2038350" y="2609850"/>
            <a:ext cx="2126138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鼠标事件类型</a:t>
            </a:r>
          </a:p>
        </p:txBody>
      </p:sp>
      <p:sp>
        <p:nvSpPr>
          <p:cNvPr id="55300" name="Text Box 8"/>
          <p:cNvSpPr txBox="1">
            <a:spLocks noChangeArrowheads="1"/>
          </p:cNvSpPr>
          <p:nvPr/>
        </p:nvSpPr>
        <p:spPr bwMode="auto">
          <a:xfrm>
            <a:off x="2306638" y="3402013"/>
            <a:ext cx="21118512" cy="862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鼠标单击是触发：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click</a:t>
            </a:r>
            <a:r>
              <a:rPr lang="zh-CN" altLang="en-US" sz="400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鼠标双击是触发：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dblclick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鼠标按下时触发：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mousedown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鼠标抬起时触发：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mouseup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鼠标移动时触发：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mousemove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鼠标移入时触发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不冒泡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mouseenter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鼠标移出时触发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不冒泡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mouseleave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鼠标移入时触发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冒泡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mouseover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鼠标移出时触发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冒泡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mouseout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语法：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元素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.on+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鼠标事件名称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= 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调用函数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d1.ondblclick = function () { console.log('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d1');};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734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7347" name="Text Box 7"/>
          <p:cNvSpPr txBox="1">
            <a:spLocks noChangeArrowheads="1"/>
          </p:cNvSpPr>
          <p:nvPr/>
        </p:nvSpPr>
        <p:spPr bwMode="auto">
          <a:xfrm>
            <a:off x="2057400" y="2609850"/>
            <a:ext cx="38703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鼠标事件原则</a:t>
            </a:r>
          </a:p>
        </p:txBody>
      </p:sp>
      <p:sp>
        <p:nvSpPr>
          <p:cNvPr id="57348" name="Text Box 7"/>
          <p:cNvSpPr txBox="1">
            <a:spLocks noChangeArrowheads="1"/>
          </p:cNvSpPr>
          <p:nvPr/>
        </p:nvSpPr>
        <p:spPr bwMode="auto">
          <a:xfrm>
            <a:off x="2235200" y="3519488"/>
            <a:ext cx="21118513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鼠标的基本事件默认采用冒泡传递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可以给一个元素添加多个不同的鼠标事件，不同的鼠标事件之间互不影响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c.mouseenter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mouseleave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两个事件不冒泡触发。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5939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59395" name="Text Box 5"/>
          <p:cNvSpPr txBox="1">
            <a:spLocks noChangeArrowheads="1"/>
          </p:cNvSpPr>
          <p:nvPr/>
        </p:nvSpPr>
        <p:spPr bwMode="auto">
          <a:xfrm>
            <a:off x="2306638" y="2609850"/>
            <a:ext cx="21118512" cy="435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练习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编写一个带有提示文字的滚动条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编写一个带有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hover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样式的导航栏，要求采用鼠标事件实现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编写一个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，要求鼠标按下不抬起时。每隔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输出一句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'hello world‘;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编写一个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button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。要求鼠标点击一次能够让页面中的某个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向右移动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像素。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编写一个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，要求当鼠标按下时，整个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能够跟随鼠标移动而移动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6.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编写游戏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Wingdings" pitchFamily="2" charset="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Wingdings" pitchFamily="2" charset="2"/>
              </a:rPr>
              <a:t>王者荣药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sym typeface="Wingdings" pitchFamily="2" charset="2"/>
              </a:rPr>
              <a:t>】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9396" name="Rectangle 8"/>
          <p:cNvSpPr>
            <a:spLocks noChangeArrowheads="1"/>
          </p:cNvSpPr>
          <p:nvPr/>
        </p:nvSpPr>
        <p:spPr bwMode="auto">
          <a:xfrm>
            <a:off x="6215063" y="7937500"/>
            <a:ext cx="11233150" cy="4968875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defTabSz="914400"/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59397" name="Oval 9"/>
          <p:cNvSpPr>
            <a:spLocks noChangeArrowheads="1"/>
          </p:cNvSpPr>
          <p:nvPr/>
        </p:nvSpPr>
        <p:spPr bwMode="auto">
          <a:xfrm>
            <a:off x="7439025" y="10385425"/>
            <a:ext cx="720725" cy="720725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398" name="Oval 10"/>
          <p:cNvSpPr>
            <a:spLocks noChangeArrowheads="1"/>
          </p:cNvSpPr>
          <p:nvPr/>
        </p:nvSpPr>
        <p:spPr bwMode="auto">
          <a:xfrm>
            <a:off x="8158163" y="11104563"/>
            <a:ext cx="720725" cy="720725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399" name="Oval 11"/>
          <p:cNvSpPr>
            <a:spLocks noChangeArrowheads="1"/>
          </p:cNvSpPr>
          <p:nvPr/>
        </p:nvSpPr>
        <p:spPr bwMode="auto">
          <a:xfrm>
            <a:off x="6718300" y="11106150"/>
            <a:ext cx="720725" cy="720725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0" name="Oval 12"/>
          <p:cNvSpPr>
            <a:spLocks noChangeArrowheads="1"/>
          </p:cNvSpPr>
          <p:nvPr/>
        </p:nvSpPr>
        <p:spPr bwMode="auto">
          <a:xfrm>
            <a:off x="7439025" y="11825288"/>
            <a:ext cx="720725" cy="720725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1" name="Oval 14"/>
          <p:cNvSpPr>
            <a:spLocks noChangeArrowheads="1"/>
          </p:cNvSpPr>
          <p:nvPr/>
        </p:nvSpPr>
        <p:spPr bwMode="auto">
          <a:xfrm>
            <a:off x="15216188" y="10961688"/>
            <a:ext cx="720725" cy="720725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2" name="Oval 15"/>
          <p:cNvSpPr>
            <a:spLocks noChangeArrowheads="1"/>
          </p:cNvSpPr>
          <p:nvPr/>
        </p:nvSpPr>
        <p:spPr bwMode="auto">
          <a:xfrm>
            <a:off x="16224250" y="10385425"/>
            <a:ext cx="720725" cy="720725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3" name="Oval 16"/>
          <p:cNvSpPr>
            <a:spLocks noChangeArrowheads="1"/>
          </p:cNvSpPr>
          <p:nvPr/>
        </p:nvSpPr>
        <p:spPr bwMode="auto">
          <a:xfrm>
            <a:off x="14639925" y="11968163"/>
            <a:ext cx="720725" cy="720725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4" name="Oval 18"/>
          <p:cNvSpPr>
            <a:spLocks noChangeArrowheads="1"/>
          </p:cNvSpPr>
          <p:nvPr/>
        </p:nvSpPr>
        <p:spPr bwMode="auto">
          <a:xfrm>
            <a:off x="15863888" y="11395075"/>
            <a:ext cx="1368425" cy="1366838"/>
          </a:xfrm>
          <a:prstGeom prst="ellips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59405" name="Picture 19" descr="tim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175875" y="8801100"/>
            <a:ext cx="1562100" cy="189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9406" name="Line 21"/>
          <p:cNvSpPr>
            <a:spLocks noChangeShapeType="1"/>
          </p:cNvSpPr>
          <p:nvPr/>
        </p:nvSpPr>
        <p:spPr bwMode="auto">
          <a:xfrm flipH="1" flipV="1">
            <a:off x="4991100" y="10171113"/>
            <a:ext cx="2736850" cy="5746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407" name="Line 22"/>
          <p:cNvSpPr>
            <a:spLocks noChangeShapeType="1"/>
          </p:cNvSpPr>
          <p:nvPr/>
        </p:nvSpPr>
        <p:spPr bwMode="auto">
          <a:xfrm flipH="1" flipV="1">
            <a:off x="5062538" y="10602913"/>
            <a:ext cx="3457575" cy="863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408" name="Line 23"/>
          <p:cNvSpPr>
            <a:spLocks noChangeShapeType="1"/>
          </p:cNvSpPr>
          <p:nvPr/>
        </p:nvSpPr>
        <p:spPr bwMode="auto">
          <a:xfrm flipH="1" flipV="1">
            <a:off x="4919663" y="11250613"/>
            <a:ext cx="2879725" cy="10080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409" name="Line 24"/>
          <p:cNvSpPr>
            <a:spLocks noChangeShapeType="1"/>
          </p:cNvSpPr>
          <p:nvPr/>
        </p:nvSpPr>
        <p:spPr bwMode="auto">
          <a:xfrm flipH="1" flipV="1">
            <a:off x="5062538" y="10961688"/>
            <a:ext cx="2016125" cy="649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410" name="Text Box 25"/>
          <p:cNvSpPr txBox="1">
            <a:spLocks noChangeArrowheads="1"/>
          </p:cNvSpPr>
          <p:nvPr/>
        </p:nvSpPr>
        <p:spPr bwMode="auto">
          <a:xfrm>
            <a:off x="454025" y="10171113"/>
            <a:ext cx="4248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控制火柴人的移动</a:t>
            </a:r>
          </a:p>
        </p:txBody>
      </p:sp>
      <p:sp>
        <p:nvSpPr>
          <p:cNvPr id="59411" name="Line 26"/>
          <p:cNvSpPr>
            <a:spLocks noChangeShapeType="1"/>
          </p:cNvSpPr>
          <p:nvPr/>
        </p:nvSpPr>
        <p:spPr bwMode="auto">
          <a:xfrm>
            <a:off x="16584613" y="10745788"/>
            <a:ext cx="16557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412" name="Line 27"/>
          <p:cNvSpPr>
            <a:spLocks noChangeShapeType="1"/>
          </p:cNvSpPr>
          <p:nvPr/>
        </p:nvSpPr>
        <p:spPr bwMode="auto">
          <a:xfrm>
            <a:off x="15576550" y="11322050"/>
            <a:ext cx="25923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413" name="Line 28"/>
          <p:cNvSpPr>
            <a:spLocks noChangeShapeType="1"/>
          </p:cNvSpPr>
          <p:nvPr/>
        </p:nvSpPr>
        <p:spPr bwMode="auto">
          <a:xfrm>
            <a:off x="16440150" y="11898313"/>
            <a:ext cx="17287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414" name="Line 29"/>
          <p:cNvSpPr>
            <a:spLocks noChangeShapeType="1"/>
          </p:cNvSpPr>
          <p:nvPr/>
        </p:nvSpPr>
        <p:spPr bwMode="auto">
          <a:xfrm>
            <a:off x="15000288" y="1233011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415" name="Text Box 30"/>
          <p:cNvSpPr txBox="1">
            <a:spLocks noChangeArrowheads="1"/>
          </p:cNvSpPr>
          <p:nvPr/>
        </p:nvSpPr>
        <p:spPr bwMode="auto">
          <a:xfrm>
            <a:off x="18384838" y="11179175"/>
            <a:ext cx="4756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控制火柴人释放技能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144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1443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6.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文档事件</a:t>
            </a:r>
          </a:p>
        </p:txBody>
      </p:sp>
      <p:sp>
        <p:nvSpPr>
          <p:cNvPr id="61444" name="Text Box 8"/>
          <p:cNvSpPr txBox="1">
            <a:spLocks noChangeArrowheads="1"/>
          </p:cNvSpPr>
          <p:nvPr/>
        </p:nvSpPr>
        <p:spPr bwMode="auto">
          <a:xfrm>
            <a:off x="2111375" y="5691188"/>
            <a:ext cx="21261388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加载成功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\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失败事件：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load\error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加载完成时触发事件：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DOMContentLoaded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页面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文档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发生卸载时触发的事件：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beforeunload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文档加载状态判断事件：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readystatechange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文档大小发生改变时的回调事件：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resize</a:t>
            </a:r>
          </a:p>
        </p:txBody>
      </p:sp>
      <p:sp>
        <p:nvSpPr>
          <p:cNvPr id="61445" name="Text Box 6"/>
          <p:cNvSpPr txBox="1">
            <a:spLocks noChangeArrowheads="1"/>
          </p:cNvSpPr>
          <p:nvPr/>
        </p:nvSpPr>
        <p:spPr bwMode="auto">
          <a:xfrm>
            <a:off x="2182813" y="3708400"/>
            <a:ext cx="20955000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文档事件中主要是指添加给整个文档的事件。在这一类事件中，绝大部分并不需要用户主动去进行调用。而是通过文档的不同状态来进行自动执行。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349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3491" name="Text Box 8"/>
          <p:cNvSpPr txBox="1">
            <a:spLocks noChangeArrowheads="1"/>
          </p:cNvSpPr>
          <p:nvPr/>
        </p:nvSpPr>
        <p:spPr bwMode="auto">
          <a:xfrm>
            <a:off x="2235200" y="3617913"/>
            <a:ext cx="21261388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load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事件指的是：节点加载成功时自动发生回调事件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error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事件值得是：节点加载失败时自动发生的回调事件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node.onload = func(){};</a:t>
            </a: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例如：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head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中为页面元素添加点击事件，通过文档的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onload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事件解决了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因网页加载未完成，而导致的获取页面元素失败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的问题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window.onload = function ()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	var div = document.querySelector(‘div’);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div.onclick = function () {console.log('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点击事件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');};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		}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492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807243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加载成功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\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失败事件：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load\error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553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5539" name="Rectangle 6"/>
          <p:cNvSpPr>
            <a:spLocks noChangeArrowheads="1"/>
          </p:cNvSpPr>
          <p:nvPr/>
        </p:nvSpPr>
        <p:spPr bwMode="auto">
          <a:xfrm>
            <a:off x="3262313" y="4002088"/>
            <a:ext cx="16098837" cy="374967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元素加载失败时触发的操作，只需要给指定元素一个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.onerror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属性即可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var mylink = document.getElementsByTagName(“link”).item(0);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mylink.onerror = function ()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console.log('css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文件加载出问题了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};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758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7587" name="Text Box 8"/>
          <p:cNvSpPr txBox="1">
            <a:spLocks noChangeArrowheads="1"/>
          </p:cNvSpPr>
          <p:nvPr/>
        </p:nvSpPr>
        <p:spPr bwMode="auto">
          <a:xfrm>
            <a:off x="2235200" y="3617913"/>
            <a:ext cx="21261388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DOMContentLoaded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load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事件的区别是触发的时机不一样，先触发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DOMContentLoaded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事件，后触发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load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文档加载的步骤为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b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解析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结构。</a:t>
            </a:r>
            <a:b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加载外部脚本和样式表文件。</a:t>
            </a:r>
            <a:b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解析并执行脚本代码。</a:t>
            </a:r>
            <a:b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树构建完成。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//DOMContentLoaded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执行</a:t>
            </a:r>
            <a:b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加载图片等外部文件。</a:t>
            </a:r>
            <a:b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		页面加载完毕。	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//load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执行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因此样式文件的加载会阻塞脚本的执行。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所以如果你把一个内部脚本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&lt;script&gt;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元素放在了一个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&lt;link&gt;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后面，如果页面没有完成解析则脚本不会触发，直到样式文件加载完成之后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.(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这种情况被称为文件阻塞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588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1276508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当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加载完成时触发事件：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DOMContentLoaded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6963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69635" name="Text Box 8"/>
          <p:cNvSpPr txBox="1">
            <a:spLocks noChangeArrowheads="1"/>
          </p:cNvSpPr>
          <p:nvPr/>
        </p:nvSpPr>
        <p:spPr bwMode="auto">
          <a:xfrm>
            <a:off x="2235200" y="3617913"/>
            <a:ext cx="21261388" cy="816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页面卸载时触发这个事件（页面刷新和关闭页面），通常情况下配合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event.returnValue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使用。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一般情况下都是直接添加到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body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上面。而如果没有在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body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上添加本事件，则需要在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window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上面添加。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b="1"/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window.onbeforeunload = function () 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	event.returnValue = '';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	return '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信息已修改是否确认离开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'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};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值得注意的是，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beforeunload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事件中弹出的对话框一般情况下是不允许用户做出修改的。只能采用默认的对话框。并且在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beforeunload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所关联的回调函数中也是不支持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alert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弹出框的。</a:t>
            </a:r>
          </a:p>
        </p:txBody>
      </p:sp>
      <p:sp>
        <p:nvSpPr>
          <p:cNvPr id="69636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120650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页面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文档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发生卸载时触发的事件：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beforeunload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168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1683" name="Text Box 8"/>
          <p:cNvSpPr txBox="1">
            <a:spLocks noChangeArrowheads="1"/>
          </p:cNvSpPr>
          <p:nvPr/>
        </p:nvSpPr>
        <p:spPr bwMode="auto">
          <a:xfrm>
            <a:off x="2235200" y="3617913"/>
            <a:ext cx="21261388" cy="679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当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readyState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改变时触发这个事件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仅第二阶段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	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众所周知，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document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节点中拥有一个属性叫做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readyState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。其拥有三个可能值：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loading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：加载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interactive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：加载外部资源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complete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：加载完成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readystatechange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事件正是在这个状态发生改变时调用的事件。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调用方式可以用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也可以用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来绑定。</a:t>
            </a:r>
          </a:p>
        </p:txBody>
      </p:sp>
      <p:sp>
        <p:nvSpPr>
          <p:cNvPr id="71684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10725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(4)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文档加载状态判断事件：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readystatechange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843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1843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事件概述</a:t>
            </a:r>
          </a:p>
        </p:txBody>
      </p:sp>
      <p:sp>
        <p:nvSpPr>
          <p:cNvPr id="18436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事件传递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2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373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3731" name="Text Box 8"/>
          <p:cNvSpPr txBox="1">
            <a:spLocks noChangeArrowheads="1"/>
          </p:cNvSpPr>
          <p:nvPr/>
        </p:nvSpPr>
        <p:spPr bwMode="auto">
          <a:xfrm>
            <a:off x="3459163" y="4111625"/>
            <a:ext cx="17445037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window.onresize = function(){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console.log('width:'+document.documentElement.clientWidth);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console.log('height:'+document.documentElement.clientHeight);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};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732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97980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(5)</a:t>
            </a:r>
            <a:r>
              <a:rPr lang="zh-CN" altLang="en-US" sz="4000">
                <a:solidFill>
                  <a:schemeClr val="tx2"/>
                </a:solidFill>
              </a:rPr>
              <a:t>文档大小发生改变时的回调事件：</a:t>
            </a:r>
            <a:r>
              <a:rPr lang="en-US" altLang="zh-CN" sz="4000">
                <a:solidFill>
                  <a:schemeClr val="tx2"/>
                </a:solidFill>
              </a:rPr>
              <a:t>resize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733" name="Text Box 6"/>
          <p:cNvSpPr txBox="1">
            <a:spLocks noChangeArrowheads="1"/>
          </p:cNvSpPr>
          <p:nvPr/>
        </p:nvSpPr>
        <p:spPr bwMode="auto">
          <a:xfrm>
            <a:off x="2470150" y="7835900"/>
            <a:ext cx="20594638" cy="374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但是美中不足的是，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中为了追求变化的敏感度。将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resize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事件的响应事件设置为了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。也就是说每一次的文档大小改变都会立即调调用本事件。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这就造成了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一次变化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却发生了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不止一次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resize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事件调用。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所以为了解决这个问题，我们可以采用一种延迟的写法来实现。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7577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75779" name="Text Box 6"/>
          <p:cNvSpPr txBox="1">
            <a:spLocks noChangeArrowheads="1"/>
          </p:cNvSpPr>
          <p:nvPr/>
        </p:nvSpPr>
        <p:spPr bwMode="auto">
          <a:xfrm>
            <a:off x="2470150" y="2897188"/>
            <a:ext cx="20594638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&lt;script&gt;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var flag = true;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function fra(){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if(flag){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		console.log('width:'+document.documentElement.clientWidth);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		console.log('height:'+document.documentElement.clientHeight);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		console.log('---------------------');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		flag = false;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  		setTimeout(function(){flag = true;},500);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}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	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window.onresize = function(){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fra();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};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&lt;/script&gt;</a:t>
            </a:r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Shape 205"/>
          <p:cNvSpPr>
            <a:spLocks noChangeArrowheads="1"/>
          </p:cNvSpPr>
          <p:nvPr/>
        </p:nvSpPr>
        <p:spPr bwMode="auto">
          <a:xfrm>
            <a:off x="3619500" y="9974263"/>
            <a:ext cx="9304338" cy="5588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zh-CN" altLang="en-US" sz="3000">
                <a:solidFill>
                  <a:srgbClr val="FFFFFF"/>
                </a:solidFill>
                <a:latin typeface="Helvetica Light"/>
              </a:rPr>
              <a:t>更具行业竞争力       更高薪酬       更好的职业进阶发展</a:t>
            </a:r>
          </a:p>
        </p:txBody>
      </p:sp>
      <p:sp>
        <p:nvSpPr>
          <p:cNvPr id="77826" name="Shape 206"/>
          <p:cNvSpPr>
            <a:spLocks noChangeArrowheads="1"/>
          </p:cNvSpPr>
          <p:nvPr/>
        </p:nvSpPr>
        <p:spPr bwMode="auto">
          <a:xfrm>
            <a:off x="6569075" y="8613775"/>
            <a:ext cx="3405188" cy="736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4200">
                <a:solidFill>
                  <a:srgbClr val="FFFFFF"/>
                </a:solidFill>
                <a:latin typeface="Helvetica Light"/>
              </a:rPr>
              <a:t>UI</a:t>
            </a:r>
            <a:r>
              <a:rPr lang="zh-CN" altLang="en-US" sz="4200">
                <a:solidFill>
                  <a:srgbClr val="FFFFFF"/>
                </a:solidFill>
                <a:latin typeface="Helvetica Light"/>
              </a:rPr>
              <a:t>视觉设计师</a:t>
            </a:r>
          </a:p>
        </p:txBody>
      </p:sp>
      <p:pic>
        <p:nvPicPr>
          <p:cNvPr id="77827" name="06c58PIC3Tg_102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33350" y="-322263"/>
            <a:ext cx="25600025" cy="14474826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048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0483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事件：是可以被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检测到的行为，实质上是一种交互操作。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例如：我们可以给某按钮添加一个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【onClick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点击事件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，当用户对按钮发生点击时来触发某个函数。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事件的作用：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(1)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各个元素之间可以借助事件来进行交互            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(2)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用户和页面之间也可以通过事件来交互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(3)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后端和页面之间也可以通过事件来交互（减缓服务器的压力）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：注意：事件通常与函数配合使用，当事件发生时函数才会执行。 </a:t>
            </a:r>
          </a:p>
        </p:txBody>
      </p:sp>
      <p:sp>
        <p:nvSpPr>
          <p:cNvPr id="20484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20701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1.1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2530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2531" name="Text Box 7"/>
          <p:cNvSpPr txBox="1">
            <a:spLocks noChangeArrowheads="1"/>
          </p:cNvSpPr>
          <p:nvPr/>
        </p:nvSpPr>
        <p:spPr bwMode="auto">
          <a:xfrm>
            <a:off x="2254250" y="3762375"/>
            <a:ext cx="21386800" cy="801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中规定：</a:t>
            </a: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事件不仅能够和触发者交互，还会在特定的情况下沿着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 tree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逐级传递，和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dom tree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中的各个节点进行交互。而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中的这种机制被称为事件传递机制。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事件传递方式主要分两种：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事件冒泡、事件捕获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事件冒泡（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提出）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事件从最具体的元素开始，沿着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树逐级向上依次触发，直至最不具体的元素停止。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事件捕获</a:t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事件从最不具体的元素开始，沿着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树逐级向下依次触发，直至达到最具体的元素停止。</a:t>
            </a:r>
          </a:p>
        </p:txBody>
      </p:sp>
      <p:sp>
        <p:nvSpPr>
          <p:cNvPr id="22532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30861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1.2 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事件传递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4578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4579" name="Picture 6" descr="tim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838575" y="2393950"/>
            <a:ext cx="16706850" cy="10714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80" name="Text Box 7"/>
          <p:cNvSpPr txBox="1">
            <a:spLocks noChangeArrowheads="1"/>
          </p:cNvSpPr>
          <p:nvPr/>
        </p:nvSpPr>
        <p:spPr bwMode="auto">
          <a:xfrm>
            <a:off x="2198688" y="2867025"/>
            <a:ext cx="2216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ea typeface="微软雅黑" pitchFamily="34" charset="-122"/>
              </a:rPr>
              <a:t>示意图：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6626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6627" name="Text Box 7"/>
          <p:cNvSpPr txBox="1">
            <a:spLocks noChangeArrowheads="1"/>
          </p:cNvSpPr>
          <p:nvPr/>
        </p:nvSpPr>
        <p:spPr bwMode="auto">
          <a:xfrm>
            <a:off x="1822450" y="3186113"/>
            <a:ext cx="22178963" cy="923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w3c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规定：事件冒泡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事件捕获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事件真正的触发者等各个分支构成了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的事件机制。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：如没有特殊情况，均采用事件冒泡。</a:t>
            </a: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endParaRPr lang="zh-CN" altLang="en-US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练习：</a:t>
            </a:r>
            <a:endParaRPr lang="en-US" altLang="zh-CN" sz="4000">
              <a:solidFill>
                <a:srgbClr val="53585F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&lt;div id='div1'&gt;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&lt;div id='div2'&gt;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&lt;div id='div3'&gt;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	&lt;/div&gt;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	&lt;/div&gt;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&lt;/div&gt;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给上述模块添加冒泡事件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点击某个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的时候能够让事件逐级向上传递。用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alert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表示事件调用。</a:t>
            </a:r>
          </a:p>
          <a:p>
            <a:pPr defTabSz="914400"/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给上述模块添加捕获事件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点击某个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div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的时候能够让事件逐级向下传递。用</a:t>
            </a:r>
            <a:r>
              <a:rPr lang="en-US" altLang="zh-CN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alert</a:t>
            </a:r>
            <a:r>
              <a:rPr lang="zh-CN" altLang="en-US" sz="4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表示事件调用。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28674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8675" name="Shape 131"/>
          <p:cNvSpPr>
            <a:spLocks noChangeArrowheads="1"/>
          </p:cNvSpPr>
          <p:nvPr/>
        </p:nvSpPr>
        <p:spPr bwMode="auto">
          <a:xfrm>
            <a:off x="2117725" y="2281238"/>
            <a:ext cx="20148550" cy="119856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  <p:txBody>
          <a:bodyPr lIns="50800" tIns="50800" rIns="50800" bIns="50800">
            <a:spAutoFit/>
          </a:bodyPr>
          <a:lstStyle/>
          <a:p>
            <a:pPr hangingPunct="0">
              <a:lnSpc>
                <a:spcPct val="120000"/>
              </a:lnSpc>
            </a:pPr>
            <a:r>
              <a:rPr lang="en-US" altLang="zh-CN" sz="6000">
                <a:solidFill>
                  <a:srgbClr val="53585F"/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非</a:t>
            </a:r>
            <a:r>
              <a:rPr lang="en-US" altLang="zh-CN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IE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浏览器中的</a:t>
            </a:r>
            <a:r>
              <a:rPr lang="en-US" altLang="zh-CN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事件绑定</a:t>
            </a:r>
            <a:r>
              <a:rPr lang="en-US" altLang="zh-CN" sz="6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】</a:t>
            </a:r>
          </a:p>
        </p:txBody>
      </p:sp>
      <p:sp>
        <p:nvSpPr>
          <p:cNvPr id="28676" name="Text Box 8"/>
          <p:cNvSpPr txBox="1">
            <a:spLocks noChangeArrowheads="1"/>
          </p:cNvSpPr>
          <p:nvPr/>
        </p:nvSpPr>
        <p:spPr bwMode="auto">
          <a:xfrm>
            <a:off x="2235200" y="3946525"/>
            <a:ext cx="21261388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2.2 DOM0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2.3 DOM2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级事件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6775" y="168275"/>
            <a:ext cx="3208338" cy="211613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30722" name="pasted-image.tif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588" y="692150"/>
            <a:ext cx="3314701" cy="8636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30723" name="Text Box 8"/>
          <p:cNvSpPr txBox="1">
            <a:spLocks noChangeArrowheads="1"/>
          </p:cNvSpPr>
          <p:nvPr/>
        </p:nvSpPr>
        <p:spPr bwMode="auto">
          <a:xfrm>
            <a:off x="2235200" y="3617913"/>
            <a:ext cx="21261388" cy="984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绑定操作发生在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代码中的事件，称为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事件。</a:t>
            </a:r>
          </a:p>
          <a:p>
            <a:pPr defTabSz="914400"/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语法：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on+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事件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=‘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函数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();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函数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();</a:t>
            </a:r>
            <a:r>
              <a:rPr lang="zh-CN" altLang="en-US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函数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();……‘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例如：</a:t>
            </a: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&lt;div class="d1"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onclick="test1();test2()"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&gt;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			&lt;div class="d2" </a:t>
            </a:r>
            <a:r>
              <a:rPr lang="en-US" altLang="zh-CN" sz="400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onclick="test2()"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&gt;&lt;/div&gt;</a:t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	&lt;/div&gt;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在上述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代码中，分别给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绑定了效果不同的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事件。</a:t>
            </a:r>
          </a:p>
          <a:p>
            <a:pPr defTabSz="914400"/>
            <a:endParaRPr lang="zh-CN" altLang="en-US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    </a:t>
            </a: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事件采用冒泡机制来处理事件。即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 点击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时会先执行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的绑定事件（即执行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test2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函数）。</a:t>
            </a:r>
          </a:p>
          <a:p>
            <a:pPr defTabSz="914400"/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	 然后采用事件冒泡将事件传递给上一级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节点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，然后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d1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执行自己的绑定事件。</a:t>
            </a:r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</a:br>
            <a:endParaRPr lang="en-US" altLang="zh-CN" sz="40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pss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：函数执行的顺序按照绑定事件时函数的顺序为准</a:t>
            </a:r>
          </a:p>
        </p:txBody>
      </p:sp>
      <p:sp>
        <p:nvSpPr>
          <p:cNvPr id="30724" name="Text Box 7"/>
          <p:cNvSpPr txBox="1">
            <a:spLocks noChangeArrowheads="1"/>
          </p:cNvSpPr>
          <p:nvPr/>
        </p:nvSpPr>
        <p:spPr bwMode="auto">
          <a:xfrm>
            <a:off x="1895475" y="2609850"/>
            <a:ext cx="35115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r>
              <a:rPr lang="en-US" altLang="zh-CN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2.1 HTML</a:t>
            </a:r>
            <a:r>
              <a:rPr lang="zh-CN" altLang="en-US" sz="400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事件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2274</TotalTime>
  <Words>3113</Words>
  <Application>Microsoft Office PowerPoint</Application>
  <PresentationFormat>自定义</PresentationFormat>
  <Paragraphs>260</Paragraphs>
  <Slides>32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演示文稿设计模板</vt:lpstr>
      </vt:variant>
      <vt:variant>
        <vt:i4>2</vt:i4>
      </vt:variant>
      <vt:variant>
        <vt:lpstr>幻灯片标题</vt:lpstr>
      </vt:variant>
      <vt:variant>
        <vt:i4>32</vt:i4>
      </vt:variant>
    </vt:vector>
  </HeadingPairs>
  <TitlesOfParts>
    <vt:vector size="39" baseType="lpstr">
      <vt:lpstr>Arial</vt:lpstr>
      <vt:lpstr>Helvetica Light</vt:lpstr>
      <vt:lpstr>Helvetica Neue</vt:lpstr>
      <vt:lpstr>微软雅黑</vt:lpstr>
      <vt:lpstr>Wingdings</vt:lpstr>
      <vt:lpstr>White</vt:lpstr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AutoBVT</cp:lastModifiedBy>
  <cp:revision>364</cp:revision>
  <dcterms:created xsi:type="dcterms:W3CDTF">2016-04-25T04:37:00Z</dcterms:created>
  <dcterms:modified xsi:type="dcterms:W3CDTF">2017-11-29T09:38:16Z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